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0C98114-2CC1-4B39-AF2D-4794B106E43B}">
  <a:tblStyle styleId="{70C98114-2CC1-4B39-AF2D-4794B106E4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MavenPro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aven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068c67696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068c6769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2c812f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2c812f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42c812f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42c812f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21e42f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21e42f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421e42ff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421e42f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68c6769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068c6769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068c67696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068c67696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68c67696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068c67696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421e42ff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421e42ff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4372f6d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4372f6d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1d422a4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41d422a4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421e42ff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421e42f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4372f6d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4372f6d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421e42ff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421e42ff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4e786f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4e786f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4372f6d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4372f6d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21e42ff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421e42ff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421e42ff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421e42ff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68c67696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068c67696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421e42d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421e42d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068c676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068c67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068c676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068c676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68c6769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68c6769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68c676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068c676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068c6769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068c676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MBgeBtsPHZ04inC_IDqos5PO0ZjXSGb9/view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drive.google.com/file/d/1I5RZFV6DNI6KZLbjZhHMaYl5yXOHHpck/view" TargetMode="External"/><Relationship Id="rId6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3U-27RUo9hMsms3E2eEnHIoWyNuWA4e3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0Am9zJR-oIp2XEFj03SZruHV81d0ewgr/view" TargetMode="External"/><Relationship Id="rId6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Build your own Radar system Final presentation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5112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BESSON Thomas - EZECHUKWU Dismas - WRIGHT Gilles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0" name="Google Shape;280;p13"/>
          <p:cNvSpPr txBox="1"/>
          <p:nvPr/>
        </p:nvSpPr>
        <p:spPr>
          <a:xfrm>
            <a:off x="6568800" y="4275925"/>
            <a:ext cx="2430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Group 3</a:t>
            </a:r>
            <a:endParaRPr b="1" sz="3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Realtime</a:t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75" y="2039275"/>
            <a:ext cx="3705200" cy="23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2"/>
          <p:cNvSpPr txBox="1"/>
          <p:nvPr/>
        </p:nvSpPr>
        <p:spPr>
          <a:xfrm>
            <a:off x="5220375" y="2033650"/>
            <a:ext cx="2823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Processing</a:t>
            </a:r>
            <a:r>
              <a:rPr lang="fr">
                <a:latin typeface="Nunito"/>
                <a:ea typeface="Nunito"/>
                <a:cs typeface="Nunito"/>
                <a:sym typeface="Nunito"/>
              </a:rPr>
              <a:t> of 1024 samples each time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CW realtime 1sec</a:t>
            </a:r>
            <a:endParaRPr/>
          </a:p>
        </p:txBody>
      </p:sp>
      <p:pic>
        <p:nvPicPr>
          <p:cNvPr id="365" name="Google Shape;365;p23" title="Velocity 1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850" y="1698488"/>
            <a:ext cx="4047650" cy="25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3" title="Velocity 1s-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98500"/>
            <a:ext cx="4405270" cy="247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 realtime 1sec</a:t>
            </a:r>
            <a:endParaRPr/>
          </a:p>
        </p:txBody>
      </p:sp>
      <p:pic>
        <p:nvPicPr>
          <p:cNvPr id="373" name="Google Shape;373;p24" title="Range 1s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50" y="1742687"/>
            <a:ext cx="4028800" cy="25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 title="Range 1s-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50275"/>
            <a:ext cx="4449450" cy="250281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 : Processing up/down chirp for range and velocity</a:t>
            </a:r>
            <a:endParaRPr/>
          </a:p>
        </p:txBody>
      </p:sp>
      <p:pic>
        <p:nvPicPr>
          <p:cNvPr id="381" name="Google Shape;3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5" y="1876290"/>
            <a:ext cx="2390775" cy="193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850" y="1891225"/>
            <a:ext cx="23907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225" y="1915038"/>
            <a:ext cx="23526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579963" y="4028075"/>
            <a:ext cx="223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FMCW range measurement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3371150" y="4114800"/>
            <a:ext cx="22680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Recuparation of the range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6308525" y="4102400"/>
            <a:ext cx="20259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Recuperation of the velocity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 : Extracting Velocity from range</a:t>
            </a:r>
            <a:endParaRPr/>
          </a:p>
        </p:txBody>
      </p:sp>
      <p:pic>
        <p:nvPicPr>
          <p:cNvPr id="393" name="Google Shape;3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1801401"/>
            <a:ext cx="3630662" cy="27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5" name="Google Shape;395;p26"/>
          <p:cNvSpPr txBox="1"/>
          <p:nvPr/>
        </p:nvSpPr>
        <p:spPr>
          <a:xfrm>
            <a:off x="4851100" y="2190750"/>
            <a:ext cx="29250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Two point finite method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Problem : Lot of noise, filtering needed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Velocity and direction with the sign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Matlab Simulation SAR Radar</a:t>
            </a:r>
            <a:endParaRPr/>
          </a:p>
        </p:txBody>
      </p:sp>
      <p:sp>
        <p:nvSpPr>
          <p:cNvPr id="401" name="Google Shape;401;p27"/>
          <p:cNvSpPr txBox="1"/>
          <p:nvPr/>
        </p:nvSpPr>
        <p:spPr>
          <a:xfrm>
            <a:off x="1103500" y="4186075"/>
            <a:ext cx="293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Reference Image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5048525" y="4168225"/>
            <a:ext cx="3435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Image obtained with our Matlab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25" y="1843775"/>
            <a:ext cx="3044534" cy="2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859" y="1852700"/>
            <a:ext cx="2838383" cy="226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SAR measurements </a:t>
            </a:r>
            <a:endParaRPr/>
          </a:p>
        </p:txBody>
      </p:sp>
      <p:pic>
        <p:nvPicPr>
          <p:cNvPr id="411" name="Google Shape;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00" y="1646300"/>
            <a:ext cx="4099475" cy="314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 rotWithShape="1">
          <a:blip r:embed="rId4">
            <a:alphaModFix/>
          </a:blip>
          <a:srcRect b="6068" l="14356" r="12767" t="0"/>
          <a:stretch/>
        </p:blipFill>
        <p:spPr>
          <a:xfrm>
            <a:off x="355075" y="1638288"/>
            <a:ext cx="4099475" cy="316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SAR measurements 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50" y="1491725"/>
            <a:ext cx="4622724" cy="33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CW Flowchart</a:t>
            </a:r>
            <a:endParaRPr/>
          </a:p>
        </p:txBody>
      </p:sp>
      <p:sp>
        <p:nvSpPr>
          <p:cNvPr id="424" name="Google Shape;424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88" y="1800200"/>
            <a:ext cx="6280826" cy="29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CW measurements</a:t>
            </a:r>
            <a:endParaRPr/>
          </a:p>
        </p:txBody>
      </p:sp>
      <p:sp>
        <p:nvSpPr>
          <p:cNvPr id="432" name="Google Shape;432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4" name="Google Shape;4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975" y="2059248"/>
            <a:ext cx="3675325" cy="275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1"/>
          <p:cNvPicPr preferRelativeResize="0"/>
          <p:nvPr/>
        </p:nvPicPr>
        <p:blipFill rotWithShape="1">
          <a:blip r:embed="rId4">
            <a:alphaModFix/>
          </a:blip>
          <a:srcRect b="0" l="-21920" r="21920" t="0"/>
          <a:stretch/>
        </p:blipFill>
        <p:spPr>
          <a:xfrm>
            <a:off x="-153775" y="1990050"/>
            <a:ext cx="3675325" cy="27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521825"/>
            <a:ext cx="7030500" cy="29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Electronic circuit implementation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Voltage regulator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Modulator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Video amplifier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CW Doppler Radar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FMCW Doppler Radar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Improvements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Realtime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FMCW Improvements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SAR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SDR : CW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SDR : CW IQ Demodulation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/>
              <a:t>SDR : SFCW</a:t>
            </a:r>
            <a:endParaRPr/>
          </a:p>
        </p:txBody>
      </p:sp>
      <p:sp>
        <p:nvSpPr>
          <p:cNvPr id="287" name="Google Shape;287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CW Flowchart for IQ demodulation</a:t>
            </a:r>
            <a:endParaRPr/>
          </a:p>
        </p:txBody>
      </p:sp>
      <p:sp>
        <p:nvSpPr>
          <p:cNvPr id="441" name="Google Shape;441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63" y="1760700"/>
            <a:ext cx="6382275" cy="30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CW with IQ demodulation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measurements</a:t>
            </a:r>
            <a:endParaRPr/>
          </a:p>
        </p:txBody>
      </p:sp>
      <p:sp>
        <p:nvSpPr>
          <p:cNvPr id="449" name="Google Shape;449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50" name="Google Shape;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88" y="1712200"/>
            <a:ext cx="6521817" cy="2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612675" y="437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SFCW --Transmission</a:t>
            </a:r>
            <a:endParaRPr/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9" y="1967446"/>
            <a:ext cx="9144001" cy="156450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58" name="Google Shape;458;p34"/>
          <p:cNvSpPr txBox="1"/>
          <p:nvPr/>
        </p:nvSpPr>
        <p:spPr>
          <a:xfrm>
            <a:off x="1771175" y="3729775"/>
            <a:ext cx="414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Transmitter flowgraph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4" name="Google Shape;4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405638"/>
            <a:ext cx="7616101" cy="43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>
            <p:ph type="title"/>
          </p:nvPr>
        </p:nvSpPr>
        <p:spPr>
          <a:xfrm>
            <a:off x="283175" y="-1208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SFCW -- Transmitted signal</a:t>
            </a:r>
            <a:endParaRPr/>
          </a:p>
        </p:txBody>
      </p:sp>
      <p:sp>
        <p:nvSpPr>
          <p:cNvPr id="466" name="Google Shape;466;p35"/>
          <p:cNvSpPr txBox="1"/>
          <p:nvPr/>
        </p:nvSpPr>
        <p:spPr>
          <a:xfrm>
            <a:off x="1724375" y="4796525"/>
            <a:ext cx="4148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Generation of a stairway signal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SFCW full flowchart</a:t>
            </a:r>
            <a:endParaRPr/>
          </a:p>
        </p:txBody>
      </p:sp>
      <p:sp>
        <p:nvSpPr>
          <p:cNvPr id="472" name="Google Shape;472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3" name="Google Shape;4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18" y="1818880"/>
            <a:ext cx="5564557" cy="28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SDR : Range performance depending on output power</a:t>
            </a:r>
            <a:endParaRPr/>
          </a:p>
        </p:txBody>
      </p:sp>
      <p:graphicFrame>
        <p:nvGraphicFramePr>
          <p:cNvPr id="479" name="Google Shape;479;p37"/>
          <p:cNvGraphicFramePr/>
          <p:nvPr/>
        </p:nvGraphicFramePr>
        <p:xfrm>
          <a:off x="1825600" y="22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{70C98114-2CC1-4B39-AF2D-4794B106E43B}</a:tableStyleId>
              </a:tblPr>
              <a:tblGrid>
                <a:gridCol w="2865600"/>
                <a:gridCol w="2865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Gain of the output amplifier (dB)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Maximum range measured (m)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50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80" name="Google Shape;480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type="title"/>
          </p:nvPr>
        </p:nvSpPr>
        <p:spPr>
          <a:xfrm>
            <a:off x="1388625" y="1153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Thank you for your attention</a:t>
            </a:r>
            <a:endParaRPr sz="4800"/>
          </a:p>
        </p:txBody>
      </p:sp>
      <p:sp>
        <p:nvSpPr>
          <p:cNvPr id="486" name="Google Shape;486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Hardware</a:t>
            </a:r>
            <a:r>
              <a:rPr lang="fr"/>
              <a:t> Implementation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401393" y="478156"/>
            <a:ext cx="3109925" cy="5349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/>
          <p:nvPr/>
        </p:nvSpPr>
        <p:spPr>
          <a:xfrm>
            <a:off x="1276548" y="3088779"/>
            <a:ext cx="654600" cy="126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2100738" y="1919695"/>
            <a:ext cx="2222100" cy="11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1980877" y="3168451"/>
            <a:ext cx="2503500" cy="108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4585444" y="3589729"/>
            <a:ext cx="2102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Modulator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347026" y="3265725"/>
            <a:ext cx="9816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Voltage Regulator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2473705" y="1624797"/>
            <a:ext cx="14061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Video Amplifier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p15"/>
          <p:cNvSpPr txBox="1"/>
          <p:nvPr/>
        </p:nvSpPr>
        <p:spPr>
          <a:xfrm>
            <a:off x="6045000" y="1726150"/>
            <a:ext cx="26835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-&gt; Problem of stability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Use a bridge divider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Measurements</a:t>
            </a:r>
            <a:endParaRPr/>
          </a:p>
        </p:txBody>
      </p:sp>
      <p:sp>
        <p:nvSpPr>
          <p:cNvPr id="306" name="Google Shape;30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20386" l="17056" r="24908" t="23959"/>
          <a:stretch/>
        </p:blipFill>
        <p:spPr>
          <a:xfrm>
            <a:off x="816275" y="1568175"/>
            <a:ext cx="3378050" cy="242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 b="18845" l="23811" r="22023" t="12327"/>
          <a:stretch/>
        </p:blipFill>
        <p:spPr>
          <a:xfrm>
            <a:off x="4935125" y="1568175"/>
            <a:ext cx="3399178" cy="24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1113150" y="4113625"/>
            <a:ext cx="2784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Modulator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Period T = 40ms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Amplitude : between 2.28 and 3.46 =&gt; 1.18V pic-to-pic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5475813" y="4070275"/>
            <a:ext cx="23178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Video amplifier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Linear gain ~ 4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Bandwidth : 13 kHz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CW measurements - Single target</a:t>
            </a:r>
            <a:endParaRPr/>
          </a:p>
        </p:txBody>
      </p:sp>
      <p:pic>
        <p:nvPicPr>
          <p:cNvPr id="317" name="Google Shape;3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75" y="1597875"/>
            <a:ext cx="432110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 txBox="1"/>
          <p:nvPr/>
        </p:nvSpPr>
        <p:spPr>
          <a:xfrm>
            <a:off x="5359475" y="2044950"/>
            <a:ext cx="29994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➢"/>
            </a:pPr>
            <a:r>
              <a:rPr lang="fr" sz="1800">
                <a:latin typeface="Nunito"/>
                <a:ea typeface="Nunito"/>
                <a:cs typeface="Nunito"/>
                <a:sym typeface="Nunito"/>
              </a:rPr>
              <a:t>1 person running toward the radar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Range ~ 15m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CW measurements - Multiple target</a:t>
            </a:r>
            <a:endParaRPr/>
          </a:p>
        </p:txBody>
      </p:sp>
      <p:pic>
        <p:nvPicPr>
          <p:cNvPr id="325" name="Google Shape;3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408" y="1597875"/>
            <a:ext cx="432110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8"/>
          <p:cNvSpPr txBox="1"/>
          <p:nvPr/>
        </p:nvSpPr>
        <p:spPr>
          <a:xfrm>
            <a:off x="5430500" y="1937275"/>
            <a:ext cx="29037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1 person on a scooter coming to / going away from the radar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1 person walking toward the radar</a:t>
            </a:r>
            <a:endParaRPr/>
          </a:p>
        </p:txBody>
      </p:sp>
      <p:sp>
        <p:nvSpPr>
          <p:cNvPr id="327" name="Google Shape;327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</a:t>
            </a: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50" y="1654900"/>
            <a:ext cx="37623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9"/>
          <p:cNvSpPr txBox="1"/>
          <p:nvPr/>
        </p:nvSpPr>
        <p:spPr>
          <a:xfrm>
            <a:off x="5283275" y="2383075"/>
            <a:ext cx="25716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Problem of wire 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"/>
                <a:ea typeface="Nunito"/>
                <a:cs typeface="Nunito"/>
                <a:sym typeface="Nunito"/>
              </a:rPr>
              <a:t>-&gt; Sync signal on the data wire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 measurements - Single Target</a:t>
            </a:r>
            <a:endParaRPr/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432110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/>
        </p:nvSpPr>
        <p:spPr>
          <a:xfrm>
            <a:off x="5624900" y="2069800"/>
            <a:ext cx="24720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➢"/>
            </a:pPr>
            <a:r>
              <a:rPr lang="fr" sz="1800">
                <a:latin typeface="Nunito"/>
                <a:ea typeface="Nunito"/>
                <a:cs typeface="Nunito"/>
                <a:sym typeface="Nunito"/>
              </a:rPr>
              <a:t>1 person walking to / away from the radar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FMCW measurements - Multiple Target</a:t>
            </a:r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00" y="1597875"/>
            <a:ext cx="4321100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 txBox="1"/>
          <p:nvPr/>
        </p:nvSpPr>
        <p:spPr>
          <a:xfrm>
            <a:off x="5170900" y="2037636"/>
            <a:ext cx="2791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 sz="1800"/>
              <a:t>2 persons walking in opposite directions</a:t>
            </a:r>
            <a:endParaRPr sz="1800"/>
          </a:p>
        </p:txBody>
      </p:sp>
      <p:sp>
        <p:nvSpPr>
          <p:cNvPr id="351" name="Google Shape;351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